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7" r:id="rId8"/>
    <p:sldId id="262" r:id="rId9"/>
    <p:sldId id="268" r:id="rId10"/>
    <p:sldId id="263" r:id="rId11"/>
    <p:sldId id="269" r:id="rId12"/>
    <p:sldId id="264" r:id="rId13"/>
    <p:sldId id="270" r:id="rId14"/>
    <p:sldId id="265" r:id="rId15"/>
    <p:sldId id="266"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4" d="100"/>
          <a:sy n="74" d="100"/>
        </p:scale>
        <p:origin x="171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10-Nov-25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10-Nov-25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10-Nov-25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10-Nov-25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10-Nov-25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10-Nov-25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1840"/>
            <a:ext cx="7772400" cy="1470025"/>
          </a:xfrm>
        </p:spPr>
        <p:txBody>
          <a:bodyPr>
            <a:noAutofit/>
          </a:bodyPr>
          <a:lstStyle/>
          <a:p>
            <a:r>
              <a:rPr sz="3200" dirty="0"/>
              <a:t>Heart Disease Prediction using Logistic Regression</a:t>
            </a:r>
          </a:p>
          <a:p>
            <a:endParaRPr sz="3200" dirty="0"/>
          </a:p>
          <a:p>
            <a:r>
              <a:rPr sz="3200" dirty="0"/>
              <a:t>A Machine Learning Approach for Early Detection and Prevention of Coronary Heart Disease Using Logistic Regression.</a:t>
            </a:r>
          </a:p>
        </p:txBody>
      </p:sp>
      <p:sp>
        <p:nvSpPr>
          <p:cNvPr id="3" name="Subtitle 2"/>
          <p:cNvSpPr>
            <a:spLocks noGrp="1"/>
          </p:cNvSpPr>
          <p:nvPr>
            <p:ph type="subTitle" idx="1"/>
          </p:nvPr>
        </p:nvSpPr>
        <p:spPr>
          <a:xfrm>
            <a:off x="1371600" y="4917831"/>
            <a:ext cx="6400800" cy="1752600"/>
          </a:xfrm>
        </p:spPr>
        <p:txBody>
          <a:bodyPr>
            <a:normAutofit/>
          </a:bodyPr>
          <a:lstStyle/>
          <a:p>
            <a:r>
              <a:rPr sz="2000" dirty="0"/>
              <a:t>Developed by Arvind Sharma | Machine Learning Project | </a:t>
            </a:r>
            <a:r>
              <a:rPr sz="2000" dirty="0" err="1"/>
              <a:t>Streamlit</a:t>
            </a:r>
            <a:r>
              <a:rPr sz="2000" dirty="0"/>
              <a:t> Deployment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8862"/>
            <a:ext cx="8229600" cy="1143000"/>
          </a:xfrm>
        </p:spPr>
        <p:txBody>
          <a:bodyPr>
            <a:noAutofit/>
          </a:bodyPr>
          <a:lstStyle/>
          <a:p>
            <a:pPr algn="l"/>
            <a:r>
              <a:rPr sz="2000" dirty="0"/>
              <a:t>Model Comparison &amp; Alternatives</a:t>
            </a:r>
          </a:p>
          <a:p>
            <a:pPr algn="l"/>
            <a:endParaRPr sz="2000" dirty="0"/>
          </a:p>
          <a:p>
            <a:pPr algn="l"/>
            <a:r>
              <a:rPr sz="2000" dirty="0"/>
              <a:t>Random Forest and Decision Tree models were compared. Although ensemble models perform well, Logistic Regression was selected for its interpretability, allowing clinicians to understand feature-level risk contributions.</a:t>
            </a:r>
          </a:p>
        </p:txBody>
      </p:sp>
      <p:sp>
        <p:nvSpPr>
          <p:cNvPr id="3" name="Content Placeholder 2"/>
          <p:cNvSpPr>
            <a:spLocks noGrp="1"/>
          </p:cNvSpPr>
          <p:nvPr>
            <p:ph idx="1"/>
          </p:nvPr>
        </p:nvSpPr>
        <p:spPr>
          <a:xfrm>
            <a:off x="457200" y="2936631"/>
            <a:ext cx="8229600" cy="2772507"/>
          </a:xfrm>
        </p:spPr>
        <p:txBody>
          <a:bodyPr>
            <a:normAutofit/>
          </a:bodyPr>
          <a:lstStyle/>
          <a:p>
            <a:r>
              <a:rPr sz="2000" dirty="0"/>
              <a:t>Compared Logistic Regression with other models:</a:t>
            </a:r>
          </a:p>
          <a:p>
            <a:r>
              <a:rPr sz="2000" dirty="0"/>
              <a:t>• Decision Tree Classifier → Accuracy: 80%</a:t>
            </a:r>
          </a:p>
          <a:p>
            <a:r>
              <a:rPr sz="2000" dirty="0"/>
              <a:t>• Random Forest Classifier → Accuracy: 84%</a:t>
            </a:r>
          </a:p>
          <a:p>
            <a:r>
              <a:rPr sz="2000" dirty="0"/>
              <a:t>• Logistic Regression → Accuracy: 85%</a:t>
            </a:r>
          </a:p>
          <a:p>
            <a:endParaRPr sz="2000" dirty="0"/>
          </a:p>
          <a:p>
            <a:r>
              <a:rPr sz="2000" dirty="0"/>
              <a:t>Conclusion: Logistic Regression provides best performance with simplicity and interpretability.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1500"/>
            <a:ext cx="8229600" cy="1143000"/>
          </a:xfrm>
        </p:spPr>
        <p:txBody>
          <a:bodyPr>
            <a:noAutofit/>
          </a:bodyPr>
          <a:lstStyle/>
          <a:p>
            <a:r>
              <a:rPr sz="2400" dirty="0"/>
              <a:t>Model Comparison (Accuracy)</a:t>
            </a:r>
          </a:p>
          <a:p>
            <a:endParaRPr sz="2400" dirty="0"/>
          </a:p>
          <a:p>
            <a:r>
              <a:rPr sz="2400" dirty="0"/>
              <a:t>This comparison highlights Logistic Regression’s balance of accuracy, efficiency, and interpretability.</a:t>
            </a:r>
          </a:p>
        </p:txBody>
      </p:sp>
      <p:pic>
        <p:nvPicPr>
          <p:cNvPr id="3" name="Picture 2" descr="model_comparison_heart.png"/>
          <p:cNvPicPr>
            <a:picLocks noChangeAspect="1"/>
          </p:cNvPicPr>
          <p:nvPr/>
        </p:nvPicPr>
        <p:blipFill>
          <a:blip r:embed="rId2"/>
          <a:stretch>
            <a:fillRect/>
          </a:stretch>
        </p:blipFill>
        <p:spPr>
          <a:xfrm>
            <a:off x="1371600" y="2538900"/>
            <a:ext cx="6400800" cy="365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708" y="713398"/>
            <a:ext cx="8229600" cy="1143000"/>
          </a:xfrm>
        </p:spPr>
        <p:txBody>
          <a:bodyPr>
            <a:noAutofit/>
          </a:bodyPr>
          <a:lstStyle/>
          <a:p>
            <a:pPr algn="l"/>
            <a:r>
              <a:rPr sz="2400" dirty="0"/>
              <a:t>Prediction Example</a:t>
            </a:r>
          </a:p>
          <a:p>
            <a:pPr algn="l"/>
            <a:endParaRPr sz="2400" dirty="0"/>
          </a:p>
          <a:p>
            <a:pPr algn="l"/>
            <a:r>
              <a:rPr sz="2400" dirty="0"/>
              <a:t>The model estimates a 10-year CHD risk probability. This helps physicians recommend appropriate treatments or lifestyle changes before the disease becomes symptomatic.</a:t>
            </a:r>
          </a:p>
        </p:txBody>
      </p:sp>
      <p:sp>
        <p:nvSpPr>
          <p:cNvPr id="3" name="Content Placeholder 2"/>
          <p:cNvSpPr>
            <a:spLocks noGrp="1"/>
          </p:cNvSpPr>
          <p:nvPr>
            <p:ph idx="1"/>
          </p:nvPr>
        </p:nvSpPr>
        <p:spPr>
          <a:xfrm>
            <a:off x="457200" y="2476501"/>
            <a:ext cx="8229600" cy="4038600"/>
          </a:xfrm>
        </p:spPr>
        <p:txBody>
          <a:bodyPr>
            <a:normAutofit/>
          </a:bodyPr>
          <a:lstStyle/>
          <a:p>
            <a:r>
              <a:rPr sz="2400" dirty="0"/>
              <a:t>Example Input:</a:t>
            </a:r>
          </a:p>
          <a:p>
            <a:r>
              <a:rPr sz="2400" dirty="0"/>
              <a:t>Age = 55, Male = 1, Smoker = 1, Cholesterol = 250, BP = 145/90, BMI = 28.5, Glucose = 120</a:t>
            </a:r>
          </a:p>
          <a:p>
            <a:endParaRPr sz="2400" dirty="0"/>
          </a:p>
          <a:p>
            <a:r>
              <a:rPr sz="2400" dirty="0"/>
              <a:t>Predicted Output: High risk of heart disease (Probability = 78%)</a:t>
            </a:r>
          </a:p>
          <a:p>
            <a:endParaRPr sz="2400" dirty="0"/>
          </a:p>
          <a:p>
            <a:r>
              <a:rPr sz="2400" dirty="0"/>
              <a:t>Interpretation: Patient advised to consult a cardiologist and follow preventive measures.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4576"/>
            <a:ext cx="8229600" cy="1143000"/>
          </a:xfrm>
        </p:spPr>
        <p:txBody>
          <a:bodyPr>
            <a:noAutofit/>
          </a:bodyPr>
          <a:lstStyle/>
          <a:p>
            <a:r>
              <a:rPr sz="2400" dirty="0"/>
              <a:t>Feature Importance</a:t>
            </a:r>
          </a:p>
          <a:p>
            <a:endParaRPr sz="2400" dirty="0"/>
          </a:p>
          <a:p>
            <a:r>
              <a:rPr sz="2400" dirty="0"/>
              <a:t>Feature importance identifies key health indicators—age, cholesterol, and blood pressure—as primary predictors of heart disease.</a:t>
            </a:r>
          </a:p>
        </p:txBody>
      </p:sp>
      <p:pic>
        <p:nvPicPr>
          <p:cNvPr id="3" name="Picture 2" descr="feature_importance_heart.png"/>
          <p:cNvPicPr>
            <a:picLocks noChangeAspect="1"/>
          </p:cNvPicPr>
          <p:nvPr/>
        </p:nvPicPr>
        <p:blipFill>
          <a:blip r:embed="rId2"/>
          <a:stretch>
            <a:fillRect/>
          </a:stretch>
        </p:blipFill>
        <p:spPr>
          <a:xfrm>
            <a:off x="1195754" y="2456839"/>
            <a:ext cx="6811108" cy="3657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Autofit/>
          </a:bodyPr>
          <a:lstStyle/>
          <a:p>
            <a:pPr algn="l"/>
            <a:r>
              <a:rPr sz="2000" dirty="0" err="1"/>
              <a:t>Streamlit</a:t>
            </a:r>
            <a:r>
              <a:rPr sz="2000" dirty="0"/>
              <a:t> Web App Deployment</a:t>
            </a:r>
          </a:p>
          <a:p>
            <a:pPr algn="l"/>
            <a:endParaRPr sz="2000" dirty="0"/>
          </a:p>
          <a:p>
            <a:pPr algn="l"/>
            <a:r>
              <a:rPr sz="2000" dirty="0"/>
              <a:t>The </a:t>
            </a:r>
            <a:r>
              <a:rPr sz="2000" dirty="0" err="1"/>
              <a:t>Streamlit</a:t>
            </a:r>
            <a:r>
              <a:rPr sz="2000" dirty="0"/>
              <a:t> app provides a user-friendly interface for both clinicians and patients. Users can input health data and receive immediate feedback with color-coded alerts indicating the risk level of heart disease.</a:t>
            </a:r>
          </a:p>
        </p:txBody>
      </p:sp>
      <p:sp>
        <p:nvSpPr>
          <p:cNvPr id="3" name="Content Placeholder 2"/>
          <p:cNvSpPr>
            <a:spLocks noGrp="1"/>
          </p:cNvSpPr>
          <p:nvPr>
            <p:ph idx="1"/>
          </p:nvPr>
        </p:nvSpPr>
        <p:spPr>
          <a:xfrm>
            <a:off x="457200" y="2479431"/>
            <a:ext cx="8229600" cy="3241432"/>
          </a:xfrm>
        </p:spPr>
        <p:txBody>
          <a:bodyPr>
            <a:normAutofit/>
          </a:bodyPr>
          <a:lstStyle/>
          <a:p>
            <a:r>
              <a:rPr sz="2000" dirty="0"/>
              <a:t>Developed an interactive </a:t>
            </a:r>
            <a:r>
              <a:rPr sz="2000" dirty="0" err="1"/>
              <a:t>Streamlit</a:t>
            </a:r>
            <a:r>
              <a:rPr sz="2000" dirty="0"/>
              <a:t> web application where users input patient data to predict CHD risk.</a:t>
            </a:r>
          </a:p>
          <a:p>
            <a:endParaRPr sz="2000" dirty="0"/>
          </a:p>
          <a:p>
            <a:r>
              <a:rPr sz="2000" dirty="0"/>
              <a:t>App Features:</a:t>
            </a:r>
          </a:p>
          <a:p>
            <a:r>
              <a:rPr sz="2000" dirty="0"/>
              <a:t>• User-friendly form interface</a:t>
            </a:r>
          </a:p>
          <a:p>
            <a:r>
              <a:rPr sz="2000" dirty="0"/>
              <a:t>• Instant prediction with confidence score</a:t>
            </a:r>
          </a:p>
          <a:p>
            <a:r>
              <a:rPr sz="2000" dirty="0"/>
              <a:t>• Visual alert (Red = High Risk, Green = Low Risk)</a:t>
            </a:r>
          </a:p>
          <a:p>
            <a:r>
              <a:rPr sz="2000" dirty="0"/>
              <a:t>• Deployed using </a:t>
            </a:r>
            <a:r>
              <a:rPr sz="2000" dirty="0" err="1"/>
              <a:t>model.pkl</a:t>
            </a:r>
            <a:r>
              <a:rPr sz="2000" dirty="0"/>
              <a:t> and </a:t>
            </a:r>
            <a:r>
              <a:rPr sz="2000" dirty="0" err="1"/>
              <a:t>scaler.pkl</a:t>
            </a:r>
            <a:r>
              <a:rPr sz="2000" dirty="0"/>
              <a:t> files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Autofit/>
          </a:bodyPr>
          <a:lstStyle/>
          <a:p>
            <a:pPr algn="l"/>
            <a:r>
              <a:rPr sz="2400" dirty="0"/>
              <a:t>Conclusion &amp; Future Scope</a:t>
            </a:r>
          </a:p>
          <a:p>
            <a:pPr algn="l"/>
            <a:endParaRPr sz="2400" dirty="0"/>
          </a:p>
          <a:p>
            <a:pPr algn="l"/>
            <a:r>
              <a:rPr sz="2400" dirty="0"/>
              <a:t>This project showcases how AI-driven healthcare can revolutionize preventive medicine. Future developments may integrate IoT health sensors and deep learning models for real-time predictions and more personalized diagnostics.</a:t>
            </a:r>
          </a:p>
        </p:txBody>
      </p:sp>
      <p:sp>
        <p:nvSpPr>
          <p:cNvPr id="3" name="Content Placeholder 2"/>
          <p:cNvSpPr>
            <a:spLocks noGrp="1"/>
          </p:cNvSpPr>
          <p:nvPr>
            <p:ph idx="1"/>
          </p:nvPr>
        </p:nvSpPr>
        <p:spPr>
          <a:xfrm>
            <a:off x="457200" y="2620107"/>
            <a:ext cx="8229600" cy="4525963"/>
          </a:xfrm>
        </p:spPr>
        <p:txBody>
          <a:bodyPr>
            <a:normAutofit/>
          </a:bodyPr>
          <a:lstStyle/>
          <a:p>
            <a:r>
              <a:rPr sz="2000" dirty="0"/>
              <a:t>• The model achieved 85% accuracy and helps in early detection of heart disease.</a:t>
            </a:r>
          </a:p>
          <a:p>
            <a:r>
              <a:rPr sz="2000" dirty="0"/>
              <a:t>• Useful for preventive healthcare and risk assessment.</a:t>
            </a:r>
          </a:p>
          <a:p>
            <a:endParaRPr sz="2000" dirty="0"/>
          </a:p>
          <a:p>
            <a:r>
              <a:rPr sz="2000" dirty="0"/>
              <a:t>Future Enhancements:</a:t>
            </a:r>
          </a:p>
          <a:p>
            <a:r>
              <a:rPr sz="2000" dirty="0"/>
              <a:t>- Implement Ensemble Models (Random Forest, </a:t>
            </a:r>
            <a:r>
              <a:rPr sz="2000" dirty="0" err="1"/>
              <a:t>XGBoost</a:t>
            </a:r>
            <a:r>
              <a:rPr sz="2000" dirty="0"/>
              <a:t>)</a:t>
            </a:r>
          </a:p>
          <a:p>
            <a:r>
              <a:rPr sz="2000" dirty="0"/>
              <a:t>- Integrate real-time health monitoring via IoT sensors</a:t>
            </a:r>
          </a:p>
          <a:p>
            <a:r>
              <a:rPr sz="2000" dirty="0"/>
              <a:t>- Develop mobile app integration for patient use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BE65-7F5C-544C-0400-0C9239B45C3E}"/>
              </a:ext>
            </a:extLst>
          </p:cNvPr>
          <p:cNvSpPr>
            <a:spLocks noGrp="1"/>
          </p:cNvSpPr>
          <p:nvPr>
            <p:ph type="title"/>
          </p:nvPr>
        </p:nvSpPr>
        <p:spPr/>
        <p:txBody>
          <a:bodyPr/>
          <a:lstStyle/>
          <a:p>
            <a:r>
              <a:rPr lang="en-US" dirty="0"/>
              <a:t>Training data</a:t>
            </a:r>
          </a:p>
        </p:txBody>
      </p:sp>
      <p:pic>
        <p:nvPicPr>
          <p:cNvPr id="4" name="Heart_training">
            <a:hlinkClick r:id="" action="ppaction://media"/>
            <a:extLst>
              <a:ext uri="{FF2B5EF4-FFF2-40B4-BE49-F238E27FC236}">
                <a16:creationId xmlns:a16="http://schemas.microsoft.com/office/drawing/2014/main" id="{AB80309B-748F-2174-D864-FFBA622AF1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22830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9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8CFC-4999-8270-DBD3-00329860B921}"/>
              </a:ext>
            </a:extLst>
          </p:cNvPr>
          <p:cNvSpPr>
            <a:spLocks noGrp="1"/>
          </p:cNvSpPr>
          <p:nvPr>
            <p:ph type="title"/>
          </p:nvPr>
        </p:nvSpPr>
        <p:spPr/>
        <p:txBody>
          <a:bodyPr/>
          <a:lstStyle/>
          <a:p>
            <a:r>
              <a:rPr lang="en-US" dirty="0"/>
              <a:t>Deployment</a:t>
            </a:r>
          </a:p>
        </p:txBody>
      </p:sp>
      <p:pic>
        <p:nvPicPr>
          <p:cNvPr id="4" name="heart_deployment">
            <a:hlinkClick r:id="" action="ppaction://media"/>
            <a:extLst>
              <a:ext uri="{FF2B5EF4-FFF2-40B4-BE49-F238E27FC236}">
                <a16:creationId xmlns:a16="http://schemas.microsoft.com/office/drawing/2014/main" id="{D8AF6EAF-26CC-21AE-254B-F3C47A40593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49275" y="1600200"/>
            <a:ext cx="8045450" cy="4525963"/>
          </a:xfrm>
        </p:spPr>
      </p:pic>
    </p:spTree>
    <p:extLst>
      <p:ext uri="{BB962C8B-B14F-4D97-AF65-F5344CB8AC3E}">
        <p14:creationId xmlns:p14="http://schemas.microsoft.com/office/powerpoint/2010/main" val="71355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8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057153"/>
            <a:ext cx="8229600" cy="1143000"/>
          </a:xfrm>
        </p:spPr>
        <p:txBody>
          <a:bodyPr>
            <a:noAutofit/>
          </a:bodyPr>
          <a:lstStyle/>
          <a:p>
            <a:pPr algn="l"/>
            <a:r>
              <a:rPr sz="2400" dirty="0"/>
              <a:t>Project Overview</a:t>
            </a:r>
          </a:p>
          <a:p>
            <a:pPr algn="l"/>
            <a:endParaRPr sz="2400" dirty="0"/>
          </a:p>
          <a:p>
            <a:pPr algn="l"/>
            <a:r>
              <a:rPr sz="2400" dirty="0"/>
              <a:t>Heart disease remains one of the leading causes of mortality worldwide. This project applies predictive analytics to detect potential CHD risks early, enabling doctors and patients to take proactive preventive measures.</a:t>
            </a:r>
          </a:p>
        </p:txBody>
      </p:sp>
      <p:sp>
        <p:nvSpPr>
          <p:cNvPr id="3" name="Content Placeholder 2"/>
          <p:cNvSpPr>
            <a:spLocks noGrp="1"/>
          </p:cNvSpPr>
          <p:nvPr>
            <p:ph idx="1"/>
          </p:nvPr>
        </p:nvSpPr>
        <p:spPr>
          <a:xfrm>
            <a:off x="457200" y="3018692"/>
            <a:ext cx="8229600" cy="3264877"/>
          </a:xfrm>
        </p:spPr>
        <p:txBody>
          <a:bodyPr>
            <a:noAutofit/>
          </a:bodyPr>
          <a:lstStyle/>
          <a:p>
            <a:r>
              <a:rPr sz="2400" dirty="0"/>
              <a:t>Objective: Develop a Logistic Regression model to predict the 10-year risk of Coronary Heart Disease (CHD) in patients using the Framingham Heart Disease Dataset.</a:t>
            </a:r>
          </a:p>
          <a:p>
            <a:r>
              <a:rPr sz="2400" dirty="0"/>
              <a:t>• Framework: Scikit-learn</a:t>
            </a:r>
          </a:p>
          <a:p>
            <a:r>
              <a:rPr sz="2400" dirty="0"/>
              <a:t>• Algorithm: Logistic Regression</a:t>
            </a:r>
          </a:p>
          <a:p>
            <a:r>
              <a:rPr sz="2400" dirty="0"/>
              <a:t>• Dataset: Framingham Heart Study</a:t>
            </a:r>
          </a:p>
          <a:p>
            <a:r>
              <a:rPr sz="2400" dirty="0"/>
              <a:t>• Deployment: </a:t>
            </a:r>
            <a:r>
              <a:rPr sz="2400" dirty="0" err="1"/>
              <a:t>Streamlit</a:t>
            </a:r>
            <a:r>
              <a:rPr sz="2400" dirty="0"/>
              <a:t> Web Application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985" y="748568"/>
            <a:ext cx="8229600" cy="1143000"/>
          </a:xfrm>
        </p:spPr>
        <p:txBody>
          <a:bodyPr>
            <a:noAutofit/>
          </a:bodyPr>
          <a:lstStyle/>
          <a:p>
            <a:pPr algn="l"/>
            <a:r>
              <a:rPr sz="2400" dirty="0"/>
              <a:t>Dataset Details</a:t>
            </a:r>
          </a:p>
          <a:p>
            <a:pPr algn="l"/>
            <a:endParaRPr sz="2400" dirty="0"/>
          </a:p>
          <a:p>
            <a:pPr algn="l"/>
            <a:r>
              <a:rPr sz="2400" dirty="0"/>
              <a:t>The Framingham Heart Study dataset serves as a benchmark for cardiovascular disease research. It captures lifestyle and physiological indicators essential for risk prediction. Balanced data helps the model generalize across varied patient profiles.</a:t>
            </a:r>
          </a:p>
        </p:txBody>
      </p:sp>
      <p:sp>
        <p:nvSpPr>
          <p:cNvPr id="3" name="Content Placeholder 2"/>
          <p:cNvSpPr>
            <a:spLocks noGrp="1"/>
          </p:cNvSpPr>
          <p:nvPr>
            <p:ph idx="1"/>
          </p:nvPr>
        </p:nvSpPr>
        <p:spPr>
          <a:xfrm>
            <a:off x="457200" y="2703451"/>
            <a:ext cx="8229600" cy="3287041"/>
          </a:xfrm>
        </p:spPr>
        <p:txBody>
          <a:bodyPr>
            <a:normAutofit/>
          </a:bodyPr>
          <a:lstStyle/>
          <a:p>
            <a:r>
              <a:rPr sz="2400" dirty="0"/>
              <a:t>• Dataset Source: Framingham Heart Study Dataset</a:t>
            </a:r>
          </a:p>
          <a:p>
            <a:r>
              <a:rPr sz="2400" dirty="0"/>
              <a:t>• Records: 4,240 patient samples</a:t>
            </a:r>
          </a:p>
          <a:p>
            <a:r>
              <a:rPr sz="2400" dirty="0"/>
              <a:t>• Features include: Age, Gender, Cholesterol, Blood Pressure, BMI, Smoking, and Glucose levels.</a:t>
            </a:r>
          </a:p>
          <a:p>
            <a:r>
              <a:rPr sz="2400" dirty="0"/>
              <a:t>• Target Variable: '</a:t>
            </a:r>
            <a:r>
              <a:rPr sz="2400" dirty="0" err="1"/>
              <a:t>TenYearCHD</a:t>
            </a:r>
            <a:r>
              <a:rPr sz="2400" dirty="0"/>
              <a:t>' (1 = Risk of heart disease, 0 = No risk)</a:t>
            </a:r>
          </a:p>
          <a:p>
            <a:r>
              <a:rPr sz="2400" dirty="0"/>
              <a:t>• Split: 70% Training, 30% Testing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9183"/>
            <a:ext cx="8229600" cy="1143000"/>
          </a:xfrm>
        </p:spPr>
        <p:txBody>
          <a:bodyPr>
            <a:noAutofit/>
          </a:bodyPr>
          <a:lstStyle/>
          <a:p>
            <a:pPr algn="l"/>
            <a:r>
              <a:rPr sz="2400" dirty="0"/>
              <a:t>Data Preprocessing</a:t>
            </a:r>
          </a:p>
          <a:p>
            <a:pPr algn="l"/>
            <a:endParaRPr sz="2400" dirty="0"/>
          </a:p>
          <a:p>
            <a:pPr algn="l"/>
            <a:r>
              <a:rPr sz="2400" dirty="0"/>
              <a:t>Data preprocessing ensures quality input for model training. Handling missing data and applying </a:t>
            </a:r>
            <a:r>
              <a:rPr sz="2400" dirty="0" err="1"/>
              <a:t>StandardScaler</a:t>
            </a:r>
            <a:r>
              <a:rPr sz="2400" dirty="0"/>
              <a:t> normalization maintains model consistency and prevents skewed feature contributions.</a:t>
            </a:r>
          </a:p>
        </p:txBody>
      </p:sp>
      <p:sp>
        <p:nvSpPr>
          <p:cNvPr id="3" name="Content Placeholder 2"/>
          <p:cNvSpPr>
            <a:spLocks noGrp="1"/>
          </p:cNvSpPr>
          <p:nvPr>
            <p:ph idx="1"/>
          </p:nvPr>
        </p:nvSpPr>
        <p:spPr>
          <a:xfrm>
            <a:off x="457200" y="3429000"/>
            <a:ext cx="8229600" cy="2561492"/>
          </a:xfrm>
        </p:spPr>
        <p:txBody>
          <a:bodyPr>
            <a:normAutofit/>
          </a:bodyPr>
          <a:lstStyle/>
          <a:p>
            <a:r>
              <a:rPr sz="2400" dirty="0"/>
              <a:t>• Dropped unnecessary columns (e.g., education)</a:t>
            </a:r>
          </a:p>
          <a:p>
            <a:r>
              <a:rPr sz="2400" dirty="0"/>
              <a:t>• Handled missing values by removing rows with </a:t>
            </a:r>
            <a:r>
              <a:rPr sz="2400" dirty="0" err="1"/>
              <a:t>NaN</a:t>
            </a:r>
            <a:r>
              <a:rPr sz="2400" dirty="0"/>
              <a:t> entries</a:t>
            </a:r>
          </a:p>
          <a:p>
            <a:r>
              <a:rPr sz="2400" dirty="0"/>
              <a:t>• Normalized numeric columns using </a:t>
            </a:r>
            <a:r>
              <a:rPr sz="2400" dirty="0" err="1"/>
              <a:t>StandardScaler</a:t>
            </a:r>
            <a:endParaRPr sz="2400" dirty="0"/>
          </a:p>
          <a:p>
            <a:r>
              <a:rPr sz="2400" dirty="0"/>
              <a:t>• Converted categorical values into numerical form</a:t>
            </a:r>
          </a:p>
          <a:p>
            <a:r>
              <a:rPr sz="2400" dirty="0"/>
              <a:t>• Ensured balanced data distribution for model reliability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8024"/>
            <a:ext cx="8229600" cy="1143000"/>
          </a:xfrm>
        </p:spPr>
        <p:txBody>
          <a:bodyPr>
            <a:noAutofit/>
          </a:bodyPr>
          <a:lstStyle/>
          <a:p>
            <a:pPr algn="l"/>
            <a:r>
              <a:rPr sz="2000" dirty="0"/>
              <a:t>Exploratory Data Analysis (EDA)</a:t>
            </a:r>
          </a:p>
          <a:p>
            <a:pPr algn="l"/>
            <a:endParaRPr sz="2000" dirty="0"/>
          </a:p>
          <a:p>
            <a:pPr algn="l"/>
            <a:r>
              <a:rPr sz="2000" dirty="0"/>
              <a:t>EDA revealed critical patterns linking age, cholesterol, and smoking habits with higher CHD risk. Correlation analysis confirmed that systolic BP and glucose were among top predictors. Visualization through histograms and heatmaps made these relationships evident.</a:t>
            </a:r>
          </a:p>
        </p:txBody>
      </p:sp>
      <p:sp>
        <p:nvSpPr>
          <p:cNvPr id="3" name="Content Placeholder 2"/>
          <p:cNvSpPr>
            <a:spLocks noGrp="1"/>
          </p:cNvSpPr>
          <p:nvPr>
            <p:ph idx="1"/>
          </p:nvPr>
        </p:nvSpPr>
        <p:spPr>
          <a:xfrm>
            <a:off x="457200" y="2620107"/>
            <a:ext cx="8229600" cy="3827585"/>
          </a:xfrm>
        </p:spPr>
        <p:txBody>
          <a:bodyPr>
            <a:normAutofit/>
          </a:bodyPr>
          <a:lstStyle/>
          <a:p>
            <a:r>
              <a:rPr sz="2000" dirty="0"/>
              <a:t>EDA revealed strong correlations between heart disease and features such as:</a:t>
            </a:r>
          </a:p>
          <a:p>
            <a:r>
              <a:rPr sz="2000" dirty="0"/>
              <a:t>• Age and Cholesterol Levels</a:t>
            </a:r>
          </a:p>
          <a:p>
            <a:r>
              <a:rPr sz="2000" dirty="0"/>
              <a:t>• Smoking and Blood Pressure</a:t>
            </a:r>
          </a:p>
          <a:p>
            <a:r>
              <a:rPr sz="2000" dirty="0"/>
              <a:t>• BMI and Glucose Levels</a:t>
            </a:r>
            <a:endParaRPr lang="en-US" sz="2000" dirty="0"/>
          </a:p>
          <a:p>
            <a:endParaRPr sz="2000" dirty="0"/>
          </a:p>
          <a:p>
            <a:r>
              <a:rPr sz="2000" dirty="0"/>
              <a:t>Visualization Techniques Used:</a:t>
            </a:r>
          </a:p>
          <a:p>
            <a:r>
              <a:rPr sz="2000" dirty="0"/>
              <a:t>- Histograms and Count Plots</a:t>
            </a:r>
          </a:p>
          <a:p>
            <a:r>
              <a:rPr sz="2000" dirty="0"/>
              <a:t>- Correlation Heatmaps</a:t>
            </a:r>
          </a:p>
          <a:p>
            <a:r>
              <a:rPr sz="2000" dirty="0"/>
              <a:t>- Pairplots for risk factor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3" y="1048361"/>
            <a:ext cx="8229600" cy="1143000"/>
          </a:xfrm>
        </p:spPr>
        <p:txBody>
          <a:bodyPr>
            <a:noAutofit/>
          </a:bodyPr>
          <a:lstStyle/>
          <a:p>
            <a:pPr algn="l"/>
            <a:r>
              <a:rPr sz="2000" dirty="0"/>
              <a:t>Model Training using Logistic Regression</a:t>
            </a:r>
          </a:p>
          <a:p>
            <a:pPr algn="l"/>
            <a:endParaRPr sz="2000" dirty="0"/>
          </a:p>
          <a:p>
            <a:pPr algn="l"/>
            <a:r>
              <a:rPr sz="2000" dirty="0"/>
              <a:t>Logistic Regression was chosen for its balance between simplicity and performance. The sigmoid function estimates the probability of developing heart disease, helping in binary classification tasks.</a:t>
            </a:r>
          </a:p>
        </p:txBody>
      </p:sp>
      <p:sp>
        <p:nvSpPr>
          <p:cNvPr id="3" name="Content Placeholder 2"/>
          <p:cNvSpPr>
            <a:spLocks noGrp="1"/>
          </p:cNvSpPr>
          <p:nvPr>
            <p:ph idx="1"/>
          </p:nvPr>
        </p:nvSpPr>
        <p:spPr>
          <a:xfrm>
            <a:off x="316523" y="2690446"/>
            <a:ext cx="8229600" cy="2432539"/>
          </a:xfrm>
        </p:spPr>
        <p:txBody>
          <a:bodyPr>
            <a:normAutofit/>
          </a:bodyPr>
          <a:lstStyle/>
          <a:p>
            <a:r>
              <a:rPr sz="2000" dirty="0"/>
              <a:t>• Logistic Regression selected for its interpretability and performance on binary classification.</a:t>
            </a:r>
          </a:p>
          <a:p>
            <a:r>
              <a:rPr sz="2000" dirty="0"/>
              <a:t>• Loss Function: Binary Cross-Entropy (Log Loss)</a:t>
            </a:r>
          </a:p>
          <a:p>
            <a:r>
              <a:rPr sz="2000" dirty="0"/>
              <a:t>• Optimization: Gradient Descent via Scikit-</a:t>
            </a:r>
            <a:r>
              <a:rPr sz="2000" dirty="0" err="1"/>
              <a:t>learn’s</a:t>
            </a:r>
            <a:r>
              <a:rPr sz="2000" dirty="0"/>
              <a:t> LogisticRegression()</a:t>
            </a:r>
          </a:p>
          <a:p>
            <a:r>
              <a:rPr sz="2000" dirty="0"/>
              <a:t>• Model trained on 70% of data and validated on 30%.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5284"/>
            <a:ext cx="8229600" cy="1143000"/>
          </a:xfrm>
        </p:spPr>
        <p:txBody>
          <a:bodyPr>
            <a:noAutofit/>
          </a:bodyPr>
          <a:lstStyle/>
          <a:p>
            <a:r>
              <a:rPr sz="2000" dirty="0"/>
              <a:t>ROC-AUC Curve</a:t>
            </a:r>
          </a:p>
          <a:p>
            <a:endParaRPr sz="2000" dirty="0"/>
          </a:p>
          <a:p>
            <a:r>
              <a:rPr sz="2000" dirty="0"/>
              <a:t>The ROC-AUC curve demonstrates the model’s ability to distinguish between positive (disease) and negative (no disease) cases effectively.</a:t>
            </a:r>
          </a:p>
        </p:txBody>
      </p:sp>
      <p:pic>
        <p:nvPicPr>
          <p:cNvPr id="3" name="Picture 2" descr="roc_auc_curve.png"/>
          <p:cNvPicPr>
            <a:picLocks noChangeAspect="1"/>
          </p:cNvPicPr>
          <p:nvPr/>
        </p:nvPicPr>
        <p:blipFill>
          <a:blip r:embed="rId2"/>
          <a:stretch>
            <a:fillRect/>
          </a:stretch>
        </p:blipFill>
        <p:spPr>
          <a:xfrm>
            <a:off x="1090246" y="2356338"/>
            <a:ext cx="6400800" cy="365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38" y="1282822"/>
            <a:ext cx="8229600" cy="1143000"/>
          </a:xfrm>
        </p:spPr>
        <p:txBody>
          <a:bodyPr>
            <a:noAutofit/>
          </a:bodyPr>
          <a:lstStyle/>
          <a:p>
            <a:pPr algn="l"/>
            <a:r>
              <a:rPr sz="2000" dirty="0"/>
              <a:t>Model Evaluation Metrics</a:t>
            </a:r>
          </a:p>
          <a:p>
            <a:pPr algn="l"/>
            <a:endParaRPr sz="2000" dirty="0"/>
          </a:p>
          <a:p>
            <a:pPr algn="l"/>
            <a:r>
              <a:rPr sz="2000" dirty="0"/>
              <a:t>Evaluation metrics such as precision, recall, and F1-score show the model’s reliability. High recall ensures detection of most heart disease cases, minimizing false negatives. ROC-AUC score demonstrates strong class separation ability.</a:t>
            </a:r>
          </a:p>
        </p:txBody>
      </p:sp>
      <p:sp>
        <p:nvSpPr>
          <p:cNvPr id="3" name="Content Placeholder 2"/>
          <p:cNvSpPr>
            <a:spLocks noGrp="1"/>
          </p:cNvSpPr>
          <p:nvPr>
            <p:ph idx="1"/>
          </p:nvPr>
        </p:nvSpPr>
        <p:spPr>
          <a:xfrm>
            <a:off x="457200" y="3311769"/>
            <a:ext cx="8229600" cy="2854569"/>
          </a:xfrm>
        </p:spPr>
        <p:txBody>
          <a:bodyPr>
            <a:normAutofit/>
          </a:bodyPr>
          <a:lstStyle/>
          <a:p>
            <a:r>
              <a:rPr sz="2000" dirty="0"/>
              <a:t>• Accuracy: 85.4%</a:t>
            </a:r>
          </a:p>
          <a:p>
            <a:r>
              <a:rPr sz="2000" dirty="0"/>
              <a:t>• Precision: 83.1%</a:t>
            </a:r>
          </a:p>
          <a:p>
            <a:r>
              <a:rPr sz="2000" dirty="0"/>
              <a:t>• Recall: 81.6%</a:t>
            </a:r>
          </a:p>
          <a:p>
            <a:r>
              <a:rPr sz="2000" dirty="0"/>
              <a:t>• F1-Score: 82.3%</a:t>
            </a:r>
          </a:p>
          <a:p>
            <a:endParaRPr sz="2000" dirty="0"/>
          </a:p>
          <a:p>
            <a:r>
              <a:rPr sz="2000" dirty="0"/>
              <a:t>Confusion Matrix and ROC-AUC Curve confirm good generalization and separation ability.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884"/>
            <a:ext cx="8229600" cy="1143000"/>
          </a:xfrm>
        </p:spPr>
        <p:txBody>
          <a:bodyPr>
            <a:noAutofit/>
          </a:bodyPr>
          <a:lstStyle/>
          <a:p>
            <a:r>
              <a:rPr sz="2800" dirty="0"/>
              <a:t>Confusion Matrix</a:t>
            </a:r>
          </a:p>
          <a:p>
            <a:endParaRPr sz="2800" dirty="0"/>
          </a:p>
          <a:p>
            <a:r>
              <a:rPr sz="2800" dirty="0"/>
              <a:t>The confusion matrix visualizes true and false predictions, confirming robust classification accuracy.</a:t>
            </a:r>
          </a:p>
        </p:txBody>
      </p:sp>
      <p:pic>
        <p:nvPicPr>
          <p:cNvPr id="3" name="Picture 2" descr="confusion_matrix_heart.png"/>
          <p:cNvPicPr>
            <a:picLocks noChangeAspect="1"/>
          </p:cNvPicPr>
          <p:nvPr/>
        </p:nvPicPr>
        <p:blipFill>
          <a:blip r:embed="rId2"/>
          <a:stretch>
            <a:fillRect/>
          </a:stretch>
        </p:blipFill>
        <p:spPr>
          <a:xfrm>
            <a:off x="1371600" y="2274277"/>
            <a:ext cx="6400800" cy="3657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TotalTime>
  <Words>960</Words>
  <Application>Microsoft Office PowerPoint</Application>
  <PresentationFormat>On-screen Show (4:3)</PresentationFormat>
  <Paragraphs>108</Paragraphs>
  <Slides>17</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Heart Disease Prediction using Logistic Regression  A Machine Learning Approach for Early Detection and Prevention of Coronary Heart Disease Using Logistic Regression.</vt:lpstr>
      <vt:lpstr>Project Overview  Heart disease remains one of the leading causes of mortality worldwide. This project applies predictive analytics to detect potential CHD risks early, enabling doctors and patients to take proactive preventive measures.</vt:lpstr>
      <vt:lpstr>Dataset Details  The Framingham Heart Study dataset serves as a benchmark for cardiovascular disease research. It captures lifestyle and physiological indicators essential for risk prediction. Balanced data helps the model generalize across varied patient profiles.</vt:lpstr>
      <vt:lpstr>Data Preprocessing  Data preprocessing ensures quality input for model training. Handling missing data and applying StandardScaler normalization maintains model consistency and prevents skewed feature contributions.</vt:lpstr>
      <vt:lpstr>Exploratory Data Analysis (EDA)  EDA revealed critical patterns linking age, cholesterol, and smoking habits with higher CHD risk. Correlation analysis confirmed that systolic BP and glucose were among top predictors. Visualization through histograms and heatmaps made these relationships evident.</vt:lpstr>
      <vt:lpstr>Model Training using Logistic Regression  Logistic Regression was chosen for its balance between simplicity and performance. The sigmoid function estimates the probability of developing heart disease, helping in binary classification tasks.</vt:lpstr>
      <vt:lpstr>ROC-AUC Curve  The ROC-AUC curve demonstrates the model’s ability to distinguish between positive (disease) and negative (no disease) cases effectively.</vt:lpstr>
      <vt:lpstr>Model Evaluation Metrics  Evaluation metrics such as precision, recall, and F1-score show the model’s reliability. High recall ensures detection of most heart disease cases, minimizing false negatives. ROC-AUC score demonstrates strong class separation ability.</vt:lpstr>
      <vt:lpstr>Confusion Matrix  The confusion matrix visualizes true and false predictions, confirming robust classification accuracy.</vt:lpstr>
      <vt:lpstr>Model Comparison &amp; Alternatives  Random Forest and Decision Tree models were compared. Although ensemble models perform well, Logistic Regression was selected for its interpretability, allowing clinicians to understand feature-level risk contributions.</vt:lpstr>
      <vt:lpstr>Model Comparison (Accuracy)  This comparison highlights Logistic Regression’s balance of accuracy, efficiency, and interpretability.</vt:lpstr>
      <vt:lpstr>Prediction Example  The model estimates a 10-year CHD risk probability. This helps physicians recommend appropriate treatments or lifestyle changes before the disease becomes symptomatic.</vt:lpstr>
      <vt:lpstr>Feature Importance  Feature importance identifies key health indicators—age, cholesterol, and blood pressure—as primary predictors of heart disease.</vt:lpstr>
      <vt:lpstr>Streamlit Web App Deployment  The Streamlit app provides a user-friendly interface for both clinicians and patients. Users can input health data and receive immediate feedback with color-coded alerts indicating the risk level of heart disease.</vt:lpstr>
      <vt:lpstr>Conclusion &amp; Future Scope  This project showcases how AI-driven healthcare can revolutionize preventive medicine. Future developments may integrate IoT health sensors and deep learning models for real-time predictions and more personalized diagnostics.</vt:lpstr>
      <vt:lpstr>Training data</vt:lpstr>
      <vt:lpstr>Deployment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Arvind Sharma</cp:lastModifiedBy>
  <cp:revision>3</cp:revision>
  <dcterms:created xsi:type="dcterms:W3CDTF">2013-01-27T09:14:16Z</dcterms:created>
  <dcterms:modified xsi:type="dcterms:W3CDTF">2025-11-10T12:37:43Z</dcterms:modified>
  <cp:category/>
</cp:coreProperties>
</file>